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5"/>
  </p:notesMasterIdLst>
  <p:handoutMasterIdLst>
    <p:handoutMasterId r:id="rId26"/>
  </p:handoutMasterIdLst>
  <p:sldIdLst>
    <p:sldId id="611" r:id="rId6"/>
    <p:sldId id="612" r:id="rId7"/>
    <p:sldId id="614" r:id="rId8"/>
    <p:sldId id="634" r:id="rId9"/>
    <p:sldId id="635" r:id="rId10"/>
    <p:sldId id="640" r:id="rId11"/>
    <p:sldId id="651" r:id="rId12"/>
    <p:sldId id="636" r:id="rId13"/>
    <p:sldId id="637" r:id="rId14"/>
    <p:sldId id="639" r:id="rId15"/>
    <p:sldId id="648" r:id="rId16"/>
    <p:sldId id="652" r:id="rId17"/>
    <p:sldId id="647" r:id="rId18"/>
    <p:sldId id="646" r:id="rId19"/>
    <p:sldId id="650" r:id="rId20"/>
    <p:sldId id="641" r:id="rId21"/>
    <p:sldId id="645" r:id="rId22"/>
    <p:sldId id="632" r:id="rId23"/>
    <p:sldId id="644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derat JIT" pitchFamily="2" charset="0"/>
      <p:regular r:id="rId31"/>
      <p:bold r:id="rId32"/>
    </p:embeddedFont>
    <p:embeddedFont>
      <p:font typeface="ModeratJIT" pitchFamily="2" charset="0"/>
      <p:regular r:id="rId33"/>
      <p:bold r:id="rId34"/>
      <p:italic r:id="rId35"/>
      <p:boldItalic r:id="rId3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106CFF-B138-034D-AB4E-E921878C9AEC}">
          <p14:sldIdLst>
            <p14:sldId id="611"/>
            <p14:sldId id="612"/>
            <p14:sldId id="614"/>
            <p14:sldId id="634"/>
            <p14:sldId id="635"/>
            <p14:sldId id="640"/>
            <p14:sldId id="651"/>
            <p14:sldId id="636"/>
            <p14:sldId id="637"/>
            <p14:sldId id="639"/>
            <p14:sldId id="648"/>
            <p14:sldId id="652"/>
            <p14:sldId id="647"/>
            <p14:sldId id="646"/>
            <p14:sldId id="650"/>
            <p14:sldId id="641"/>
            <p14:sldId id="645"/>
            <p14:sldId id="632"/>
            <p14:sldId id="64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93830-FF6C-2E4B-AAEA-11222D5212CD}" v="7" dt="2022-08-02T14:00:28.639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51"/>
    <p:restoredTop sz="96253"/>
  </p:normalViewPr>
  <p:slideViewPr>
    <p:cSldViewPr snapToGrid="0" snapToObjects="1">
      <p:cViewPr varScale="1">
        <p:scale>
          <a:sx n="130" d="100"/>
          <a:sy n="130" d="100"/>
        </p:scale>
        <p:origin x="432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Kankowski" userId="44c35c25-349e-4349-99bb-43504e8d469d" providerId="ADAL" clId="{E5493830-FF6C-2E4B-AAEA-11222D5212CD}"/>
    <pc:docChg chg="undo addSld modSld">
      <pc:chgData name="Maciej Kankowski" userId="44c35c25-349e-4349-99bb-43504e8d469d" providerId="ADAL" clId="{E5493830-FF6C-2E4B-AAEA-11222D5212CD}" dt="2022-08-02T14:00:28.634" v="11"/>
      <pc:docMkLst>
        <pc:docMk/>
      </pc:docMkLst>
      <pc:sldChg chg="addSp delSp modSp mod">
        <pc:chgData name="Maciej Kankowski" userId="44c35c25-349e-4349-99bb-43504e8d469d" providerId="ADAL" clId="{E5493830-FF6C-2E4B-AAEA-11222D5212CD}" dt="2022-08-02T13:48:08.230" v="10"/>
        <pc:sldMkLst>
          <pc:docMk/>
          <pc:sldMk cId="2555867750" sldId="578"/>
        </pc:sldMkLst>
        <pc:spChg chg="add del">
          <ac:chgData name="Maciej Kankowski" userId="44c35c25-349e-4349-99bb-43504e8d469d" providerId="ADAL" clId="{E5493830-FF6C-2E4B-AAEA-11222D5212CD}" dt="2022-08-02T13:48:07.762" v="8"/>
          <ac:spMkLst>
            <pc:docMk/>
            <pc:sldMk cId="2555867750" sldId="578"/>
            <ac:spMk id="43" creationId="{13230797-5A27-7F4A-A86D-F27790698ED5}"/>
          </ac:spMkLst>
        </pc:spChg>
        <pc:spChg chg="add del">
          <ac:chgData name="Maciej Kankowski" userId="44c35c25-349e-4349-99bb-43504e8d469d" providerId="ADAL" clId="{E5493830-FF6C-2E4B-AAEA-11222D5212CD}" dt="2022-08-02T13:48:08.230" v="10"/>
          <ac:spMkLst>
            <pc:docMk/>
            <pc:sldMk cId="2555867750" sldId="578"/>
            <ac:spMk id="47" creationId="{11849C2B-8213-8D46-B4F8-B79D8327E7ED}"/>
          </ac:spMkLst>
        </pc:spChg>
        <pc:spChg chg="add del">
          <ac:chgData name="Maciej Kankowski" userId="44c35c25-349e-4349-99bb-43504e8d469d" providerId="ADAL" clId="{E5493830-FF6C-2E4B-AAEA-11222D5212CD}" dt="2022-08-02T13:47:56.185" v="4"/>
          <ac:spMkLst>
            <pc:docMk/>
            <pc:sldMk cId="2555867750" sldId="578"/>
            <ac:spMk id="49" creationId="{B97E69CD-9CCB-2B45-A4EA-A606167AB741}"/>
          </ac:spMkLst>
        </pc:spChg>
        <pc:picChg chg="add del mod">
          <ac:chgData name="Maciej Kankowski" userId="44c35c25-349e-4349-99bb-43504e8d469d" providerId="ADAL" clId="{E5493830-FF6C-2E4B-AAEA-11222D5212CD}" dt="2022-08-02T13:48:08.230" v="10"/>
          <ac:picMkLst>
            <pc:docMk/>
            <pc:sldMk cId="2555867750" sldId="578"/>
            <ac:picMk id="6" creationId="{0E7928F8-ACF2-71F0-5DE3-F4BB02DC5DD2}"/>
          </ac:picMkLst>
        </pc:picChg>
        <pc:picChg chg="add del mod">
          <ac:chgData name="Maciej Kankowski" userId="44c35c25-349e-4349-99bb-43504e8d469d" providerId="ADAL" clId="{E5493830-FF6C-2E4B-AAEA-11222D5212CD}" dt="2022-08-02T13:47:56.185" v="4"/>
          <ac:picMkLst>
            <pc:docMk/>
            <pc:sldMk cId="2555867750" sldId="578"/>
            <ac:picMk id="8" creationId="{1D4CDA77-960D-009E-008E-0EC643D0B1CF}"/>
          </ac:picMkLst>
        </pc:picChg>
        <pc:picChg chg="add del mod">
          <ac:chgData name="Maciej Kankowski" userId="44c35c25-349e-4349-99bb-43504e8d469d" providerId="ADAL" clId="{E5493830-FF6C-2E4B-AAEA-11222D5212CD}" dt="2022-08-02T13:48:07.762" v="8"/>
          <ac:picMkLst>
            <pc:docMk/>
            <pc:sldMk cId="2555867750" sldId="578"/>
            <ac:picMk id="10" creationId="{7CD8CA0F-BB6A-A5E2-37B7-2C037B2F07A0}"/>
          </ac:picMkLst>
        </pc:picChg>
      </pc:sldChg>
      <pc:sldChg chg="add">
        <pc:chgData name="Maciej Kankowski" userId="44c35c25-349e-4349-99bb-43504e8d469d" providerId="ADAL" clId="{E5493830-FF6C-2E4B-AAEA-11222D5212CD}" dt="2022-08-02T14:00:28.634" v="11"/>
        <pc:sldMkLst>
          <pc:docMk/>
          <pc:sldMk cId="2180176762" sldId="610"/>
        </pc:sldMkLst>
      </pc:sldChg>
    </pc:docChg>
  </pc:docChgLst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29.03.2023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29.03.2023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shallow-merge-ow7jgq?file=/src/index.js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desandbox.io/s/js-window-structuredclone-xkt0i7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ilder.io/blog/structured-clone" TargetMode="External"/><Relationship Id="rId3" Type="http://schemas.openxmlformats.org/officeDocument/2006/relationships/hyperlink" Target="https://daveceddia.com/react-redux-immutability-guide/" TargetMode="External"/><Relationship Id="rId7" Type="http://schemas.openxmlformats.org/officeDocument/2006/relationships/hyperlink" Target="https://monsterlessons-academy.com/posts/mutable-and-immutable-data-in-javascript" TargetMode="External"/><Relationship Id="rId2" Type="http://schemas.openxmlformats.org/officeDocument/2006/relationships/hyperlink" Target="https://redux.js.org/faq/immutable-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javascript.plainenglish.io/deep-clone-objects-the-right-way-in-javascript-a7ded9d23860" TargetMode="External"/><Relationship Id="rId5" Type="http://schemas.openxmlformats.org/officeDocument/2006/relationships/hyperlink" Target="https://blog.klipse.tech/javascript/2021/02/26/structural-sharing-in-javascript.html" TargetMode="External"/><Relationship Id="rId4" Type="http://schemas.openxmlformats.org/officeDocument/2006/relationships/hyperlink" Target="https://reactkungfu.com/2015/08/pros-and-cons-of-using-immutability-with-react-js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reference-vs-value-equality-zb2rdt?file=/src/index.j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vcv37l?file=/src/index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from-function-k2uyen?file=/src/index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date-mutation-mhkflp?file=/src/index.j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is mutability such a pain in JavaScript?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(29.03.2023)</a:t>
            </a:r>
          </a:p>
        </p:txBody>
      </p:sp>
    </p:spTree>
    <p:extLst>
      <p:ext uri="{BB962C8B-B14F-4D97-AF65-F5344CB8AC3E}">
        <p14:creationId xmlns:p14="http://schemas.microsoft.com/office/powerpoint/2010/main" val="313517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Reduce</a:t>
            </a:r>
            <a:r>
              <a:rPr lang="pl-PL" dirty="0"/>
              <a:t> the </a:t>
            </a:r>
            <a:r>
              <a:rPr lang="pl-PL" dirty="0" err="1"/>
              <a:t>usage</a:t>
            </a:r>
            <a:r>
              <a:rPr lang="pl-PL" dirty="0"/>
              <a:t> of </a:t>
            </a:r>
            <a:r>
              <a:rPr lang="pl-PL" dirty="0" err="1"/>
              <a:t>mutative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 err="1"/>
              <a:t>push</a:t>
            </a:r>
            <a:r>
              <a:rPr lang="pl-PL" dirty="0"/>
              <a:t>, </a:t>
            </a:r>
            <a:r>
              <a:rPr lang="pl-PL" b="1" dirty="0" err="1"/>
              <a:t>unshift</a:t>
            </a:r>
            <a:r>
              <a:rPr lang="pl-PL" b="1" dirty="0"/>
              <a:t> </a:t>
            </a:r>
            <a:r>
              <a:rPr lang="pl-PL" dirty="0" err="1"/>
              <a:t>or</a:t>
            </a:r>
            <a:r>
              <a:rPr lang="pl-PL" b="1" dirty="0"/>
              <a:t> </a:t>
            </a:r>
            <a:r>
              <a:rPr lang="pl-PL" b="1" dirty="0" err="1"/>
              <a:t>splice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shallow-copying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/>
              <a:t>map</a:t>
            </a:r>
            <a:r>
              <a:rPr lang="pl-PL" dirty="0"/>
              <a:t>, </a:t>
            </a:r>
            <a:r>
              <a:rPr lang="pl-PL" b="1" dirty="0" err="1"/>
              <a:t>filter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b="1" dirty="0" err="1"/>
              <a:t>reduce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const</a:t>
            </a:r>
            <a:r>
              <a:rPr lang="pl-PL" dirty="0"/>
              <a:t> vs </a:t>
            </a:r>
            <a:r>
              <a:rPr lang="pl-PL" dirty="0" err="1"/>
              <a:t>Object.freeze</a:t>
            </a:r>
            <a:r>
              <a:rPr lang="pl-PL" dirty="0"/>
              <a:t>() (</a:t>
            </a:r>
            <a:r>
              <a:rPr lang="pl-PL" dirty="0" err="1"/>
              <a:t>runtime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b="1" dirty="0" err="1"/>
              <a:t>readonly</a:t>
            </a:r>
            <a:r>
              <a:rPr lang="pl-PL" dirty="0"/>
              <a:t> - </a:t>
            </a:r>
            <a:r>
              <a:rPr lang="pl-PL" dirty="0" err="1"/>
              <a:t>Typescript</a:t>
            </a:r>
            <a:r>
              <a:rPr lang="pl-PL" dirty="0"/>
              <a:t> </a:t>
            </a:r>
            <a:r>
              <a:rPr lang="pl-PL" dirty="0" err="1"/>
              <a:t>modificator</a:t>
            </a:r>
            <a:r>
              <a:rPr lang="pl-PL" dirty="0"/>
              <a:t> (</a:t>
            </a:r>
            <a:r>
              <a:rPr lang="pl-PL" dirty="0" err="1"/>
              <a:t>compile-time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Immer.js</a:t>
            </a:r>
            <a:r>
              <a:rPr lang="pl-PL" dirty="0"/>
              <a:t>, </a:t>
            </a:r>
            <a:r>
              <a:rPr lang="pl-PL" dirty="0" err="1"/>
              <a:t>immutable.js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React</a:t>
            </a:r>
            <a:r>
              <a:rPr lang="pl-PL" dirty="0"/>
              <a:t>: </a:t>
            </a:r>
            <a:r>
              <a:rPr lang="pl-PL" b="1" dirty="0" err="1"/>
              <a:t>useDeepCompare</a:t>
            </a:r>
            <a:r>
              <a:rPr lang="pl-PL" dirty="0"/>
              <a:t>, </a:t>
            </a:r>
            <a:r>
              <a:rPr lang="pl-PL" b="1" dirty="0" err="1"/>
              <a:t>shouldComponentUpdate</a:t>
            </a:r>
            <a:r>
              <a:rPr lang="pl-PL" dirty="0"/>
              <a:t> (</a:t>
            </a:r>
            <a:r>
              <a:rPr lang="pl-PL" dirty="0" err="1"/>
              <a:t>memo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Pure</a:t>
            </a:r>
            <a:r>
              <a:rPr lang="pl-PL" dirty="0"/>
              <a:t> </a:t>
            </a:r>
            <a:r>
              <a:rPr lang="pl-PL" dirty="0" err="1"/>
              <a:t>Function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Deep</a:t>
            </a:r>
            <a:r>
              <a:rPr lang="pl-PL" dirty="0"/>
              <a:t> &amp; </a:t>
            </a:r>
            <a:r>
              <a:rPr lang="pl-PL" dirty="0" err="1"/>
              <a:t>shallow</a:t>
            </a:r>
            <a:r>
              <a:rPr lang="pl-PL" dirty="0"/>
              <a:t> clone </a:t>
            </a:r>
            <a:r>
              <a:rPr lang="pl-PL" dirty="0" err="1"/>
              <a:t>methods</a:t>
            </a:r>
            <a:r>
              <a:rPr lang="pl-PL" dirty="0"/>
              <a:t>…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</a:p>
        </p:txBody>
      </p:sp>
    </p:spTree>
    <p:extLst>
      <p:ext uri="{BB962C8B-B14F-4D97-AF65-F5344CB8AC3E}">
        <p14:creationId xmlns:p14="http://schemas.microsoft.com/office/powerpoint/2010/main" val="5877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29967-55A0-37A8-3367-03246D20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20" y="2562181"/>
            <a:ext cx="5128369" cy="334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D5D98-84F4-A251-9A74-39F8BB3D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584760"/>
            <a:ext cx="5481416" cy="1606379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83E171AC-6994-B2A8-FB87-3CF26E6A2F5F}"/>
              </a:ext>
            </a:extLst>
          </p:cNvPr>
          <p:cNvSpPr txBox="1">
            <a:spLocks/>
          </p:cNvSpPr>
          <p:nvPr/>
        </p:nvSpPr>
        <p:spPr>
          <a:xfrm>
            <a:off x="5455117" y="2540653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1174599" y="2502596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610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510E7C-BB06-A8F0-C9A4-57ADC7AA05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1883295"/>
            <a:ext cx="10033063" cy="3701958"/>
          </a:xfrm>
          <a:prstGeom prst="rect">
            <a:avLst/>
          </a:prstGeom>
        </p:spPr>
      </p:pic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0102883" y="1918125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D6FDC-D09D-0F5B-D1FA-B47C65B625A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https://codesandbox.io/s/js-shallow-merge-ow7jgq?file=/src/index.js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5227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JSON.stringify</a:t>
            </a:r>
            <a:r>
              <a:rPr lang="pl-PL" dirty="0"/>
              <a:t>(), </a:t>
            </a:r>
            <a:r>
              <a:rPr lang="pl-PL" dirty="0" err="1"/>
              <a:t>JSON.parse</a:t>
            </a:r>
            <a:r>
              <a:rPr lang="pl-PL" dirty="0"/>
              <a:t>()</a:t>
            </a:r>
          </a:p>
          <a:p>
            <a:r>
              <a:rPr lang="pl-PL" dirty="0"/>
              <a:t>Basic </a:t>
            </a:r>
            <a:r>
              <a:rPr lang="pl-PL" dirty="0" err="1"/>
              <a:t>objects</a:t>
            </a:r>
            <a:r>
              <a:rPr lang="pl-PL" dirty="0"/>
              <a:t>,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dirty="0" err="1"/>
              <a:t>primitives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Symbols</a:t>
            </a:r>
            <a:r>
              <a:rPr lang="pl-PL" dirty="0"/>
              <a:t>, </a:t>
            </a:r>
            <a:r>
              <a:rPr lang="pl-PL" dirty="0" err="1"/>
              <a:t>objects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HTML, </a:t>
            </a:r>
            <a:r>
              <a:rPr lang="pl-PL" dirty="0" err="1"/>
              <a:t>recursive</a:t>
            </a:r>
            <a:r>
              <a:rPr lang="pl-PL" dirty="0"/>
              <a:t> data…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serialized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methods: JSON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4003-E2B8-0C54-1E4F-BC8B1773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292803"/>
            <a:ext cx="11324946" cy="3231464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ECA8E7D1-23C6-5CFB-26BA-637B2F945F8B}"/>
              </a:ext>
            </a:extLst>
          </p:cNvPr>
          <p:cNvSpPr txBox="1">
            <a:spLocks/>
          </p:cNvSpPr>
          <p:nvPr/>
        </p:nvSpPr>
        <p:spPr>
          <a:xfrm>
            <a:off x="11223905" y="2419629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1112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D6E4D-1ACF-0DF0-BADD-C4FE476A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356944"/>
            <a:ext cx="8339895" cy="2926665"/>
          </a:xfrm>
          <a:prstGeom prst="rect">
            <a:avLst/>
          </a:prstGeom>
        </p:spPr>
      </p:pic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12A3E87D-9516-FBAD-8A69-A08D98EB20ED}"/>
              </a:ext>
            </a:extLst>
          </p:cNvPr>
          <p:cNvSpPr txBox="1">
            <a:spLocks/>
          </p:cNvSpPr>
          <p:nvPr/>
        </p:nvSpPr>
        <p:spPr>
          <a:xfrm>
            <a:off x="8373128" y="246427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309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r>
              <a:rPr lang="pl-PL" dirty="0">
                <a:hlinkClick r:id="rId2"/>
              </a:rPr>
              <a:t>https://codesandbox.io/s/js-window-structuredclone-xkt0i7</a:t>
            </a:r>
            <a:r>
              <a:rPr lang="pl-PL" dirty="0"/>
              <a:t> 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3535B-C444-D8F8-F4FA-31DCB5E65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236087"/>
            <a:ext cx="10582343" cy="3004863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125B3A3-F7B1-E6D6-FF2C-2BA01F908031}"/>
              </a:ext>
            </a:extLst>
          </p:cNvPr>
          <p:cNvSpPr txBox="1">
            <a:spLocks/>
          </p:cNvSpPr>
          <p:nvPr/>
        </p:nvSpPr>
        <p:spPr>
          <a:xfrm>
            <a:off x="10706373" y="223608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972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Lodash</a:t>
            </a:r>
            <a:r>
              <a:rPr lang="pl-PL" dirty="0"/>
              <a:t> (_.</a:t>
            </a:r>
            <a:r>
              <a:rPr lang="pl-PL" dirty="0" err="1"/>
              <a:t>cloneDeep</a:t>
            </a:r>
            <a:r>
              <a:rPr lang="pl-PL" dirty="0"/>
              <a:t>), </a:t>
            </a:r>
            <a:r>
              <a:rPr lang="pl-PL" dirty="0" err="1"/>
              <a:t>Ramda</a:t>
            </a:r>
            <a:endParaRPr lang="pl-PL" dirty="0"/>
          </a:p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endParaRPr lang="pl-PL" dirty="0"/>
          </a:p>
          <a:p>
            <a:r>
              <a:rPr lang="pl-PL" dirty="0"/>
              <a:t>Bundle </a:t>
            </a:r>
            <a:r>
              <a:rPr lang="pl-PL" dirty="0" err="1"/>
              <a:t>size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external libraries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1650F-1E5F-3BC0-6DBE-89E78AB6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12"/>
          <a:stretch/>
        </p:blipFill>
        <p:spPr>
          <a:xfrm>
            <a:off x="2970985" y="2047469"/>
            <a:ext cx="8813029" cy="3763682"/>
          </a:xfrm>
          <a:prstGeom prst="rect">
            <a:avLst/>
          </a:prstGeom>
        </p:spPr>
      </p:pic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FF38F40F-6917-E12A-64AF-B033C155081B}"/>
              </a:ext>
            </a:extLst>
          </p:cNvPr>
          <p:cNvSpPr txBox="1">
            <a:spLocks/>
          </p:cNvSpPr>
          <p:nvPr/>
        </p:nvSpPr>
        <p:spPr>
          <a:xfrm>
            <a:off x="11344929" y="2037538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656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Bugs &amp; </a:t>
            </a:r>
            <a:r>
              <a:rPr lang="pl-PL" dirty="0" err="1"/>
              <a:t>debbuging</a:t>
            </a:r>
            <a:r>
              <a:rPr lang="pl-PL" dirty="0"/>
              <a:t>: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prevents</a:t>
            </a:r>
            <a:r>
              <a:rPr lang="pl-PL" dirty="0"/>
              <a:t> the </a:t>
            </a:r>
            <a:r>
              <a:rPr lang="pl-PL" dirty="0" err="1"/>
              <a:t>developers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changs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Performance </a:t>
            </a:r>
            <a:r>
              <a:rPr lang="pl-PL" dirty="0" err="1"/>
              <a:t>impact</a:t>
            </a:r>
            <a:r>
              <a:rPr lang="pl-PL" dirty="0"/>
              <a:t>: DOM </a:t>
            </a:r>
            <a:r>
              <a:rPr lang="pl-PL" dirty="0" err="1"/>
              <a:t>renders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much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immutable</a:t>
            </a:r>
            <a:r>
              <a:rPr lang="pl-PL" dirty="0"/>
              <a:t> data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Shallow</a:t>
            </a:r>
            <a:r>
              <a:rPr lang="pl-PL" dirty="0"/>
              <a:t> (vs. </a:t>
            </a:r>
            <a:r>
              <a:rPr lang="pl-PL" dirty="0" err="1"/>
              <a:t>Deep</a:t>
            </a:r>
            <a:r>
              <a:rPr lang="pl-PL" dirty="0"/>
              <a:t>) </a:t>
            </a:r>
            <a:r>
              <a:rPr lang="pl-PL" dirty="0" err="1"/>
              <a:t>comparition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performant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a </a:t>
            </a:r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</a:t>
            </a:r>
            <a:r>
              <a:rPr lang="pl-PL" dirty="0" err="1"/>
              <a:t>React</a:t>
            </a:r>
            <a:r>
              <a:rPr lang="pl-PL" dirty="0"/>
              <a:t>, </a:t>
            </a:r>
            <a:r>
              <a:rPr lang="pl-PL" dirty="0" err="1"/>
              <a:t>Redux</a:t>
            </a:r>
            <a:r>
              <a:rPr lang="pl-PL" dirty="0"/>
              <a:t> etc.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„</a:t>
            </a:r>
            <a:r>
              <a:rPr lang="pl-PL" dirty="0" err="1"/>
              <a:t>Immutable</a:t>
            </a:r>
            <a:r>
              <a:rPr lang="pl-PL" dirty="0"/>
              <a:t> </a:t>
            </a:r>
            <a:r>
              <a:rPr lang="pl-PL" dirty="0" err="1"/>
              <a:t>libraries</a:t>
            </a:r>
            <a:r>
              <a:rPr lang="pl-PL" dirty="0"/>
              <a:t>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Immer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employ</a:t>
            </a:r>
            <a:r>
              <a:rPr lang="pl-PL" dirty="0"/>
              <a:t>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effectively</a:t>
            </a:r>
            <a:r>
              <a:rPr lang="pl-PL" dirty="0"/>
              <a:t> </a:t>
            </a:r>
            <a:r>
              <a:rPr lang="pl-PL" dirty="0" err="1"/>
              <a:t>returns</a:t>
            </a:r>
            <a:r>
              <a:rPr lang="pl-PL" dirty="0"/>
              <a:t> a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reuses</a:t>
            </a:r>
            <a:r>
              <a:rPr lang="pl-PL" dirty="0"/>
              <a:t> much of the </a:t>
            </a:r>
            <a:r>
              <a:rPr lang="pl-PL" dirty="0" err="1"/>
              <a:t>existing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copied</a:t>
            </a:r>
            <a:r>
              <a:rPr lang="pl-PL" dirty="0"/>
              <a:t> from”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8728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https://developer.mozilla.org/en-US/docs/Glossary/Shallow_copy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https://developer.mozilla.org/en-US/docs/Glossary/Deep_copy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https://redux.js.org/faq/immutable-data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3"/>
              </a:rPr>
              <a:t>https://daveceddia.com/react-redux-immutability-guide/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4"/>
              </a:rPr>
              <a:t>https://reactkungfu.com/2015/08/pros-and-cons-of-using-immutability-with-react-js/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5"/>
              </a:rPr>
              <a:t>https://blog.klipse.tech/javascript/2021/02/26/structural-sharing-in-javascript.html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6"/>
              </a:rPr>
              <a:t>https://javascript.plainenglish.io/deep-clone-objects-the-right-way-in-javascript-a7ded9d23860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7"/>
              </a:rPr>
              <a:t>https://monsterlessons-academy.com/posts/mutable-and-immutable-data-in-javascript</a:t>
            </a:r>
            <a:r>
              <a:rPr lang="pl-PL" dirty="0"/>
              <a:t> </a:t>
            </a:r>
          </a:p>
          <a:p>
            <a:r>
              <a:rPr lang="pl-PL" dirty="0">
                <a:hlinkClick r:id="rId8"/>
              </a:rPr>
              <a:t>https://www.builder.io/blog/structured-clone</a:t>
            </a:r>
            <a:endParaRPr lang="pl-PL" dirty="0"/>
          </a:p>
          <a:p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/>
              <a:t>References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2229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4682998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Motivation and real-life examples</a:t>
            </a:r>
          </a:p>
          <a:p>
            <a:pPr>
              <a:spcAft>
                <a:spcPts val="600"/>
              </a:spcAft>
            </a:pPr>
            <a:r>
              <a:rPr lang="en-GB" dirty="0"/>
              <a:t>Pros and cons of immutability</a:t>
            </a:r>
          </a:p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dirty="0" err="1"/>
              <a:t>Today’s</a:t>
            </a:r>
            <a:r>
              <a:rPr lang="pl-PL" sz="2600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pic>
        <p:nvPicPr>
          <p:cNvPr id="13" name="Picture Placeholder 12" descr="Autumn leaves colour progression">
            <a:extLst>
              <a:ext uri="{FF2B5EF4-FFF2-40B4-BE49-F238E27FC236}">
                <a16:creationId xmlns:a16="http://schemas.microsoft.com/office/drawing/2014/main" id="{0D14A82D-244D-E378-8E15-9DFB2FCFA7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637" r="10637"/>
          <a:stretch/>
        </p:blipFill>
        <p:spPr/>
      </p:pic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In Jit Team for 5 years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79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even-spot ladybug climbing a grass blade">
            <a:extLst>
              <a:ext uri="{FF2B5EF4-FFF2-40B4-BE49-F238E27FC236}">
                <a16:creationId xmlns:a16="http://schemas.microsoft.com/office/drawing/2014/main" id="{EDC80695-38D9-6CEC-DC41-B61708E01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75"/>
          <a:stretch/>
        </p:blipFill>
        <p:spPr>
          <a:xfrm>
            <a:off x="4087906" y="10"/>
            <a:ext cx="8104107" cy="686269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3776086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/>
              <a:t>Bugs and hard </a:t>
            </a:r>
            <a:r>
              <a:rPr lang="pl-PL" dirty="0" err="1"/>
              <a:t>debugging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Discover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  <a:r>
              <a:rPr lang="pl-PL" dirty="0" err="1"/>
              <a:t>quickly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Ways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mutations</a:t>
            </a:r>
            <a:endParaRPr lang="pl-PL" dirty="0"/>
          </a:p>
          <a:p>
            <a:pPr marL="0" indent="0">
              <a:spcAft>
                <a:spcPts val="600"/>
              </a:spcAft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err="1"/>
              <a:t>Motivation</a:t>
            </a:r>
            <a:endParaRPr lang="pl-PL" sz="260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71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Reference vs 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equality</a:t>
            </a:r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FE19C-CBC7-6367-561E-398E07F0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5" y="1128372"/>
            <a:ext cx="11270641" cy="4304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4E11B-64B6-83B7-82A3-DF90FA4E3045}"/>
              </a:ext>
            </a:extLst>
          </p:cNvPr>
          <p:cNvSpPr txBox="1"/>
          <p:nvPr/>
        </p:nvSpPr>
        <p:spPr>
          <a:xfrm>
            <a:off x="1674464" y="5691712"/>
            <a:ext cx="884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https://codesandbox.io/s/js-reference-vs-value-equality-zb2rdt?file=/src/index.js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7012488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27293-DE40-5541-F90E-F46B999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128372"/>
            <a:ext cx="11376026" cy="4215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B67B2-DF34-FEBA-82D2-64E969685F4A}"/>
              </a:ext>
            </a:extLst>
          </p:cNvPr>
          <p:cNvSpPr txBox="1"/>
          <p:nvPr/>
        </p:nvSpPr>
        <p:spPr>
          <a:xfrm>
            <a:off x="2195898" y="5690531"/>
            <a:ext cx="780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dirty="0">
                <a:hlinkClick r:id="rId4"/>
              </a:rPr>
              <a:t>https://codesandbox.io/s/js-object-mutation-vcv37l?file=/src/index.js</a:t>
            </a:r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4173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r>
              <a:rPr lang="pl-PL" dirty="0"/>
              <a:t> (from </a:t>
            </a:r>
            <a:r>
              <a:rPr lang="pl-PL" dirty="0" err="1"/>
              <a:t>function</a:t>
            </a:r>
            <a:r>
              <a:rPr lang="pl-PL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E2EFB-E4DA-1C52-A46B-974E49D0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592263"/>
            <a:ext cx="11251809" cy="3230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31831-7375-E3D0-D3B2-14463E6BB9A5}"/>
              </a:ext>
            </a:extLst>
          </p:cNvPr>
          <p:cNvSpPr txBox="1"/>
          <p:nvPr/>
        </p:nvSpPr>
        <p:spPr>
          <a:xfrm>
            <a:off x="1390504" y="5411314"/>
            <a:ext cx="941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https://codesandbox.io/s/js-object-mutation-from-function-k2uyen?file=/src/index.js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754931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3DBBC-BA00-D032-252A-F85C70439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8"/>
          <a:stretch/>
        </p:blipFill>
        <p:spPr>
          <a:xfrm>
            <a:off x="407986" y="1128372"/>
            <a:ext cx="11331681" cy="4225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EAA80C-D376-D6A2-EDAA-540F9AF3595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https://codesandbox.io/s/js-date-mutation-mhkflp?file=/src/index.js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525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But </a:t>
            </a:r>
            <a:r>
              <a:rPr lang="pl-PL" dirty="0" err="1"/>
              <a:t>before</a:t>
            </a:r>
            <a:r>
              <a:rPr lang="pl-PL" dirty="0"/>
              <a:t>, </a:t>
            </a:r>
            <a:r>
              <a:rPr lang="pl-PL" dirty="0" err="1"/>
              <a:t>what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data </a:t>
            </a:r>
            <a:r>
              <a:rPr lang="pl-PL" dirty="0" err="1"/>
              <a:t>immutabiliy</a:t>
            </a:r>
            <a:r>
              <a:rPr lang="pl-PL" dirty="0"/>
              <a:t>?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and </a:t>
            </a:r>
            <a:r>
              <a:rPr lang="pl-PL" dirty="0" err="1"/>
              <a:t>debugging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mutable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DOM rendering, </a:t>
            </a:r>
            <a:r>
              <a:rPr lang="pl-PL" dirty="0" err="1"/>
              <a:t>database</a:t>
            </a:r>
            <a:r>
              <a:rPr lang="pl-PL" dirty="0"/>
              <a:t> </a:t>
            </a:r>
            <a:r>
              <a:rPr lang="pl-PL" dirty="0" err="1"/>
              <a:t>quering</a:t>
            </a:r>
            <a:r>
              <a:rPr lang="pl-PL" dirty="0"/>
              <a:t> etc.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much </a:t>
            </a:r>
            <a:r>
              <a:rPr lang="pl-PL" dirty="0" err="1"/>
              <a:t>slower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reference</a:t>
            </a:r>
            <a:r>
              <a:rPr lang="pl-PL" dirty="0"/>
              <a:t> and </a:t>
            </a:r>
            <a:r>
              <a:rPr lang="pl-PL" dirty="0" err="1"/>
              <a:t>values</a:t>
            </a:r>
            <a:r>
              <a:rPr lang="pl-PL" dirty="0"/>
              <a:t> data </a:t>
            </a:r>
            <a:r>
              <a:rPr lang="pl-PL" dirty="0" err="1"/>
              <a:t>types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shallow</a:t>
            </a:r>
            <a:r>
              <a:rPr lang="pl-PL" dirty="0"/>
              <a:t> and </a:t>
            </a:r>
            <a:r>
              <a:rPr lang="pl-PL" dirty="0" err="1"/>
              <a:t>deep</a:t>
            </a:r>
            <a:r>
              <a:rPr lang="pl-PL" dirty="0"/>
              <a:t> </a:t>
            </a:r>
            <a:r>
              <a:rPr lang="pl-PL" dirty="0" err="1"/>
              <a:t>comparision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It </a:t>
            </a:r>
            <a:r>
              <a:rPr lang="pl-PL" dirty="0" err="1"/>
              <a:t>matters</a:t>
            </a:r>
            <a:r>
              <a:rPr lang="pl-PL" dirty="0"/>
              <a:t> in ”</a:t>
            </a:r>
            <a:r>
              <a:rPr lang="pl-PL" dirty="0" err="1"/>
              <a:t>reactive</a:t>
            </a:r>
            <a:r>
              <a:rPr lang="pl-PL" dirty="0"/>
              <a:t>” </a:t>
            </a:r>
            <a:r>
              <a:rPr lang="pl-PL" dirty="0" err="1"/>
              <a:t>frameworks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React.js</a:t>
            </a:r>
            <a:r>
              <a:rPr lang="pl-PL" dirty="0"/>
              <a:t>, </a:t>
            </a:r>
            <a:r>
              <a:rPr lang="pl-PL" dirty="0" err="1"/>
              <a:t>Vue.js</a:t>
            </a:r>
            <a:r>
              <a:rPr lang="pl-PL" dirty="0"/>
              <a:t>…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Pros &amp; </a:t>
            </a:r>
            <a:r>
              <a:rPr lang="pl-PL" dirty="0" err="1"/>
              <a:t>cons</a:t>
            </a:r>
            <a:r>
              <a:rPr lang="pl-PL" dirty="0"/>
              <a:t> of </a:t>
            </a:r>
            <a:r>
              <a:rPr lang="pl-PL" dirty="0" err="1"/>
              <a:t>immutability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13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e05598a-7853-4498-b72d-8d7d1277408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10195</TotalTime>
  <Words>710</Words>
  <Application>Microsoft Macintosh PowerPoint</Application>
  <PresentationFormat>Widescreen</PresentationFormat>
  <Paragraphs>215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Moderat JIT</vt:lpstr>
      <vt:lpstr>ModeratJIT</vt:lpstr>
      <vt:lpstr>Courier New</vt:lpstr>
      <vt:lpstr>Arial</vt:lpstr>
      <vt:lpstr>White | JIT</vt:lpstr>
      <vt:lpstr>Dark | JIT</vt:lpstr>
      <vt:lpstr>PowerPoint Presentation</vt:lpstr>
      <vt:lpstr>Today’s agenda</vt:lpstr>
      <vt:lpstr>Maciej Kankowski</vt:lpstr>
      <vt:lpstr>Motivation</vt:lpstr>
      <vt:lpstr>Example: Reference vs value equality</vt:lpstr>
      <vt:lpstr>Example: Object mutation</vt:lpstr>
      <vt:lpstr>Example: Object mutation (from function)</vt:lpstr>
      <vt:lpstr>Example: Date object mutation</vt:lpstr>
      <vt:lpstr>Pros &amp; cons of immutability</vt:lpstr>
      <vt:lpstr>How to handle immutability in JS</vt:lpstr>
      <vt:lpstr>Shallow clone methods</vt:lpstr>
      <vt:lpstr>Shallow clone methods</vt:lpstr>
      <vt:lpstr>Shallow clone methods: JSON api</vt:lpstr>
      <vt:lpstr>Deep clone methods: structuredClone</vt:lpstr>
      <vt:lpstr>Deep clone methods: structuredClone</vt:lpstr>
      <vt:lpstr>Deep clone methods: external libraries</vt:lpstr>
      <vt:lpstr>Conclusions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1383</cp:revision>
  <cp:lastPrinted>2019-01-30T11:52:55Z</cp:lastPrinted>
  <dcterms:created xsi:type="dcterms:W3CDTF">2017-12-14T16:10:18Z</dcterms:created>
  <dcterms:modified xsi:type="dcterms:W3CDTF">2023-03-30T06:17:31Z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ClassificationContentMarkingHeaderLocations">
    <vt:lpwstr>White | JIT:3\Dark | JIT:3</vt:lpwstr>
  </property>
  <property fmtid="{D5CDD505-2E9C-101B-9397-08002B2CF9AE}" pid="4" name="ClassificationContentMarkingHeaderText">
    <vt:lpwstr>Jit Team - Internal information</vt:lpwstr>
  </property>
  <property fmtid="{D5CDD505-2E9C-101B-9397-08002B2CF9AE}" pid="5" name="MSIP_Label_e3039641-b25d-4728-8e8b-0459e2c0a6e6_Enabled">
    <vt:lpwstr>true</vt:lpwstr>
  </property>
  <property fmtid="{D5CDD505-2E9C-101B-9397-08002B2CF9AE}" pid="6" name="MSIP_Label_e3039641-b25d-4728-8e8b-0459e2c0a6e6_SetDate">
    <vt:lpwstr>2023-03-28T06:02:10Z</vt:lpwstr>
  </property>
  <property fmtid="{D5CDD505-2E9C-101B-9397-08002B2CF9AE}" pid="7" name="MSIP_Label_e3039641-b25d-4728-8e8b-0459e2c0a6e6_Method">
    <vt:lpwstr>Standard</vt:lpwstr>
  </property>
  <property fmtid="{D5CDD505-2E9C-101B-9397-08002B2CF9AE}" pid="8" name="MSIP_Label_e3039641-b25d-4728-8e8b-0459e2c0a6e6_Name">
    <vt:lpwstr>Regular</vt:lpwstr>
  </property>
  <property fmtid="{D5CDD505-2E9C-101B-9397-08002B2CF9AE}" pid="9" name="MSIP_Label_e3039641-b25d-4728-8e8b-0459e2c0a6e6_SiteId">
    <vt:lpwstr>888d5a15-2cbe-4e8b-b206-35923762a297</vt:lpwstr>
  </property>
  <property fmtid="{D5CDD505-2E9C-101B-9397-08002B2CF9AE}" pid="10" name="MSIP_Label_e3039641-b25d-4728-8e8b-0459e2c0a6e6_ActionId">
    <vt:lpwstr>61f2a85e-260b-4371-8ca4-b99ca56309f0</vt:lpwstr>
  </property>
  <property fmtid="{D5CDD505-2E9C-101B-9397-08002B2CF9AE}" pid="11" name="MSIP_Label_e3039641-b25d-4728-8e8b-0459e2c0a6e6_ContentBits">
    <vt:lpwstr>0</vt:lpwstr>
  </property>
</Properties>
</file>